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1E47D-5E62-4A22-B386-D05BE6EFE2E4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1FABC-5A8C-4A15-BE6F-923153781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4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1FABC-5A8C-4A15-BE6F-92315378187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0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9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2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0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36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63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06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39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0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4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400B9-7E7B-4E22-803C-F88A941FAB76}" type="datetimeFigureOut">
              <a:rPr lang="it-IT" smtClean="0"/>
              <a:t>11/01/2019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A213-CBF5-4E6C-88B9-9EF16DBAB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6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232248"/>
          </a:xfrm>
        </p:spPr>
        <p:txBody>
          <a:bodyPr/>
          <a:lstStyle/>
          <a:p>
            <a:r>
              <a:rPr lang="en-US" dirty="0" err="1" smtClean="0">
                <a:latin typeface="Algerian" panose="04020705040A02060702" pitchFamily="82" charset="0"/>
              </a:rPr>
              <a:t>Esame</a:t>
            </a:r>
            <a:r>
              <a:rPr lang="en-US" dirty="0" smtClean="0">
                <a:latin typeface="Algerian" panose="04020705040A02060702" pitchFamily="82" charset="0"/>
              </a:rPr>
              <a:t> di </a:t>
            </a:r>
            <a:r>
              <a:rPr lang="en-US" dirty="0" err="1" smtClean="0">
                <a:latin typeface="Algerian" panose="04020705040A02060702" pitchFamily="82" charset="0"/>
              </a:rPr>
              <a:t>stato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conclusivo</a:t>
            </a:r>
            <a:r>
              <a:rPr lang="en-US" dirty="0" smtClean="0">
                <a:latin typeface="Algerian" panose="04020705040A02060702" pitchFamily="82" charset="0"/>
              </a:rPr>
              <a:t> del 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I </a:t>
            </a:r>
            <a:r>
              <a:rPr lang="en-US" dirty="0" err="1" smtClean="0">
                <a:latin typeface="Algerian" panose="04020705040A02060702" pitchFamily="82" charset="0"/>
              </a:rPr>
              <a:t>ciclo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d’istruzione</a:t>
            </a:r>
            <a:endParaRPr lang="it-IT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2641"/>
            <a:ext cx="8229600" cy="20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8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COLLOQUIO ORALE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4" y="1600200"/>
            <a:ext cx="76777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MODALITA’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131840" y="1700808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hnschrift SemiBold SemiConden" panose="020B0502040204020203" pitchFamily="34" charset="0"/>
              </a:rPr>
              <a:t>I DOCENTI ASSEGNANO UN DOCUMENTO NON NOTO(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immagine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,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frase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,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testo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800" dirty="0" err="1" smtClean="0">
                <a:latin typeface="Bahnschrift SemiBold SemiConden" panose="020B0502040204020203" pitchFamily="34" charset="0"/>
              </a:rPr>
              <a:t>ecc</a:t>
            </a:r>
            <a:r>
              <a:rPr lang="en-US" sz="2800" dirty="0" smtClean="0">
                <a:latin typeface="Bahnschrift SemiBold SemiConden" panose="020B0502040204020203" pitchFamily="34" charset="0"/>
              </a:rPr>
              <a:t>.)</a:t>
            </a:r>
          </a:p>
          <a:p>
            <a:endParaRPr lang="en-US" sz="2800" dirty="0" smtClean="0">
              <a:latin typeface="Bahnschrift SemiBold SemiConden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hnschrift SemiBold SemiConden" panose="020B0502040204020203" pitchFamily="34" charset="0"/>
              </a:rPr>
              <a:t>I RAGAZZI HANNO 30 MINUTI PER CREARE LA LORO MAPPA CONCETTUALE AL FINE DI ORGANIZZARE AL MEGLIO LA PROPRIA ESPOSIZIONE</a:t>
            </a:r>
            <a:r>
              <a:rPr lang="en-US" dirty="0">
                <a:latin typeface="Bahnschrift SemiBold SemiConden" panose="020B0502040204020203" pitchFamily="34" charset="0"/>
              </a:rPr>
              <a:t> </a:t>
            </a:r>
            <a:r>
              <a:rPr lang="en-US" dirty="0" smtClean="0">
                <a:latin typeface="Bahnschrift SemiBold SemiConden" panose="020B0502040204020203" pitchFamily="34" charset="0"/>
              </a:rPr>
              <a:t>HANNO A DISPOSIZIONE </a:t>
            </a:r>
            <a:endParaRPr lang="it-IT" dirty="0">
              <a:latin typeface="Bahnschrift SemiBold SemiConden" panose="020B05020402040202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1728192" cy="126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89240"/>
            <a:ext cx="216024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D’INTERESSE DEGLI ARGOMENTI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collegio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docenti</a:t>
            </a:r>
            <a:r>
              <a:rPr lang="en-US" dirty="0" smtClean="0"/>
              <a:t> </a:t>
            </a:r>
            <a:r>
              <a:rPr lang="en-US" dirty="0" err="1" smtClean="0"/>
              <a:t>stabilirà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in </a:t>
            </a:r>
            <a:r>
              <a:rPr lang="en-US" dirty="0" err="1" smtClean="0"/>
              <a:t>prossimità</a:t>
            </a:r>
            <a:r>
              <a:rPr lang="en-US" dirty="0" smtClean="0"/>
              <a:t> </a:t>
            </a:r>
            <a:r>
              <a:rPr lang="en-US" dirty="0" err="1" smtClean="0"/>
              <a:t>dell’esame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Probabili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salvaguardia</a:t>
            </a:r>
            <a:r>
              <a:rPr lang="en-US" dirty="0" smtClean="0"/>
              <a:t> </a:t>
            </a:r>
            <a:r>
              <a:rPr lang="en-US" dirty="0" err="1" smtClean="0"/>
              <a:t>dell’ambiente</a:t>
            </a:r>
            <a:endParaRPr lang="en-US" dirty="0" smtClean="0"/>
          </a:p>
          <a:p>
            <a:r>
              <a:rPr lang="en-US" dirty="0" smtClean="0"/>
              <a:t>Salute</a:t>
            </a:r>
          </a:p>
          <a:p>
            <a:r>
              <a:rPr lang="en-US" dirty="0" smtClean="0"/>
              <a:t>Guerra e pace</a:t>
            </a:r>
          </a:p>
          <a:p>
            <a:r>
              <a:rPr lang="en-US" dirty="0" err="1" smtClean="0"/>
              <a:t>Diritti</a:t>
            </a:r>
            <a:r>
              <a:rPr lang="en-US" dirty="0" smtClean="0"/>
              <a:t> </a:t>
            </a:r>
            <a:r>
              <a:rPr lang="en-US" dirty="0" err="1" smtClean="0"/>
              <a:t>umani</a:t>
            </a:r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società</a:t>
            </a:r>
            <a:r>
              <a:rPr lang="en-US" dirty="0" smtClean="0"/>
              <a:t> </a:t>
            </a:r>
            <a:r>
              <a:rPr lang="en-US" dirty="0" err="1" smtClean="0"/>
              <a:t>multiculturale</a:t>
            </a:r>
            <a:r>
              <a:rPr lang="en-US" dirty="0" smtClean="0"/>
              <a:t> e </a:t>
            </a:r>
            <a:r>
              <a:rPr lang="en-US" dirty="0" err="1" smtClean="0"/>
              <a:t>solidale</a:t>
            </a:r>
            <a:endParaRPr lang="en-US" dirty="0" smtClean="0"/>
          </a:p>
          <a:p>
            <a:r>
              <a:rPr lang="en-US" dirty="0" err="1" smtClean="0"/>
              <a:t>Tecnologia</a:t>
            </a:r>
            <a:r>
              <a:rPr lang="en-US" dirty="0" smtClean="0"/>
              <a:t> e </a:t>
            </a:r>
            <a:r>
              <a:rPr lang="en-US" dirty="0" err="1" smtClean="0"/>
              <a:t>progresso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2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>
                <a:latin typeface="Baskerville Old Face" panose="02020602080505020303" pitchFamily="18" charset="0"/>
              </a:rPr>
              <a:t>I criteri con cui il tuo lavoro sarà valutato dalla Commissione sono: 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300" dirty="0" smtClean="0"/>
              <a:t>  Capacità </a:t>
            </a:r>
            <a:r>
              <a:rPr lang="it-IT" sz="3300" dirty="0"/>
              <a:t>di lavorare in modo responsabile e rispettando i tempi assegnati dagli insegnanti  </a:t>
            </a:r>
            <a:endParaRPr lang="it-IT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3300" dirty="0" smtClean="0"/>
              <a:t> Completezza </a:t>
            </a:r>
            <a:r>
              <a:rPr lang="it-IT" sz="3300" dirty="0"/>
              <a:t>e ricchezza dei contenuti   </a:t>
            </a:r>
            <a:endParaRPr lang="it-IT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3300" dirty="0" smtClean="0"/>
              <a:t> </a:t>
            </a:r>
            <a:r>
              <a:rPr lang="it-IT" sz="3300" dirty="0"/>
              <a:t>Capacità di esporre in modo chiaro, utilizzando il linguaggio specifico delle discipline   </a:t>
            </a:r>
            <a:endParaRPr lang="it-IT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3300" dirty="0" smtClean="0"/>
              <a:t> </a:t>
            </a:r>
            <a:r>
              <a:rPr lang="it-IT" sz="3300" dirty="0"/>
              <a:t>Capacità di rielaborare i contenuti e di argomentare, anche rispetto alle domande che ti verranno poste  </a:t>
            </a:r>
            <a:endParaRPr lang="it-IT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3300" dirty="0" smtClean="0"/>
              <a:t>  </a:t>
            </a:r>
            <a:r>
              <a:rPr lang="it-IT" sz="3300" dirty="0"/>
              <a:t>Utilizzo di fonti significative e di materiali adeguati   </a:t>
            </a:r>
            <a:endParaRPr lang="it-IT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3300" dirty="0" smtClean="0"/>
              <a:t>  </a:t>
            </a:r>
            <a:r>
              <a:rPr lang="it-IT" sz="3300" dirty="0"/>
              <a:t>Capacità di motivare le scelte fatte per la preparazione dell’esposizione   </a:t>
            </a:r>
            <a:endParaRPr lang="it-IT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3300" dirty="0" smtClean="0"/>
              <a:t>  </a:t>
            </a:r>
            <a:r>
              <a:rPr lang="it-IT" sz="3300" dirty="0"/>
              <a:t>Capacità di spiegare le fasi del lavoro svolto </a:t>
            </a:r>
          </a:p>
        </p:txBody>
      </p:sp>
    </p:spTree>
    <p:extLst>
      <p:ext uri="{BB962C8B-B14F-4D97-AF65-F5344CB8AC3E}">
        <p14:creationId xmlns:p14="http://schemas.microsoft.com/office/powerpoint/2010/main" val="29214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813"/>
            <a:ext cx="8136904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2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Voto</a:t>
            </a:r>
            <a:r>
              <a:rPr lang="en-US" dirty="0" smtClean="0"/>
              <a:t> di </a:t>
            </a:r>
            <a:r>
              <a:rPr lang="en-US" dirty="0" err="1" smtClean="0"/>
              <a:t>ammissione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3565"/>
            <a:ext cx="8229600" cy="28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ASPETTI DA CONSIDERARE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075690" lvl="0">
              <a:lnSpc>
                <a:spcPct val="103000"/>
              </a:lnSpc>
              <a:spcBef>
                <a:spcPts val="405"/>
              </a:spcBef>
              <a:buFont typeface="Arial"/>
              <a:buChar char="•"/>
              <a:tabLst>
                <a:tab pos="789940" algn="l"/>
                <a:tab pos="790575" algn="l"/>
              </a:tabLst>
            </a:pP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Risultati ottenuti </a:t>
            </a:r>
            <a:r>
              <a:rPr lang="it-IT" spc="-25" dirty="0">
                <a:solidFill>
                  <a:srgbClr val="002060"/>
                </a:solidFill>
                <a:latin typeface="Arial"/>
                <a:ea typeface="Arial"/>
              </a:rPr>
              <a:t>dall’alunno </a:t>
            </a:r>
            <a:r>
              <a:rPr lang="it-IT" spc="-15" dirty="0">
                <a:solidFill>
                  <a:srgbClr val="002060"/>
                </a:solidFill>
                <a:latin typeface="Arial"/>
                <a:ea typeface="Arial"/>
              </a:rPr>
              <a:t>rispetto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alle </a:t>
            </a:r>
            <a:r>
              <a:rPr lang="it-IT" spc="-25" dirty="0">
                <a:solidFill>
                  <a:srgbClr val="002060"/>
                </a:solidFill>
                <a:latin typeface="Arial"/>
                <a:ea typeface="Arial"/>
              </a:rPr>
              <a:t>effettive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potenzialità;</a:t>
            </a:r>
            <a:endParaRPr lang="it-IT" sz="1200" dirty="0">
              <a:latin typeface="Arial"/>
              <a:ea typeface="Arial"/>
            </a:endParaRPr>
          </a:p>
          <a:p>
            <a:pPr marR="1758950" lvl="0">
              <a:lnSpc>
                <a:spcPct val="103000"/>
              </a:lnSpc>
              <a:spcBef>
                <a:spcPts val="695"/>
              </a:spcBef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lang="it-IT" spc="-15" dirty="0">
                <a:solidFill>
                  <a:srgbClr val="002060"/>
                </a:solidFill>
                <a:latin typeface="Arial"/>
                <a:ea typeface="Arial"/>
              </a:rPr>
              <a:t>interesse</a:t>
            </a:r>
            <a:r>
              <a:rPr lang="it-IT" spc="-24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e</a:t>
            </a:r>
            <a:r>
              <a:rPr lang="it-IT" spc="-25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partecipazione,</a:t>
            </a:r>
            <a:r>
              <a:rPr lang="it-IT" spc="-24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livello</a:t>
            </a:r>
            <a:r>
              <a:rPr lang="it-IT" spc="-25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di</a:t>
            </a:r>
            <a:r>
              <a:rPr lang="it-IT" spc="-24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spc="-15" dirty="0">
                <a:solidFill>
                  <a:srgbClr val="002060"/>
                </a:solidFill>
                <a:latin typeface="Arial"/>
                <a:ea typeface="Arial"/>
              </a:rPr>
              <a:t>maturità </a:t>
            </a:r>
            <a:r>
              <a:rPr lang="it-IT" spc="-25" dirty="0">
                <a:solidFill>
                  <a:srgbClr val="002060"/>
                </a:solidFill>
                <a:latin typeface="Arial"/>
                <a:ea typeface="Arial"/>
              </a:rPr>
              <a:t>dell’alunno;</a:t>
            </a:r>
            <a:endParaRPr lang="it-IT" sz="1200" dirty="0">
              <a:latin typeface="Arial"/>
              <a:ea typeface="Arial"/>
            </a:endParaRPr>
          </a:p>
          <a:p>
            <a:pPr lvl="0">
              <a:spcBef>
                <a:spcPts val="695"/>
              </a:spcBef>
              <a:buFont typeface="Arial"/>
              <a:buChar char="•"/>
              <a:tabLst>
                <a:tab pos="789940" algn="l"/>
                <a:tab pos="790575" algn="l"/>
              </a:tabLst>
            </a:pP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metodo</a:t>
            </a:r>
            <a:r>
              <a:rPr lang="it-IT" spc="-21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di</a:t>
            </a:r>
            <a:r>
              <a:rPr lang="it-IT" spc="-22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spc="-25" dirty="0">
                <a:solidFill>
                  <a:srgbClr val="002060"/>
                </a:solidFill>
                <a:latin typeface="Arial"/>
                <a:ea typeface="Arial"/>
              </a:rPr>
              <a:t>lavoro</a:t>
            </a:r>
            <a:r>
              <a:rPr lang="it-IT" spc="-22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e</a:t>
            </a:r>
            <a:r>
              <a:rPr lang="it-IT" spc="-22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ritmo</a:t>
            </a:r>
            <a:r>
              <a:rPr lang="it-IT" spc="-21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di</a:t>
            </a:r>
            <a:r>
              <a:rPr lang="it-IT" spc="-21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apprendimento;</a:t>
            </a:r>
            <a:endParaRPr lang="it-IT" sz="1200" dirty="0">
              <a:latin typeface="Arial"/>
              <a:ea typeface="Arial"/>
            </a:endParaRPr>
          </a:p>
          <a:p>
            <a:pPr marR="708025" lvl="0">
              <a:lnSpc>
                <a:spcPct val="103000"/>
              </a:lnSpc>
              <a:spcBef>
                <a:spcPts val="810"/>
              </a:spcBef>
              <a:buFont typeface="Arial"/>
              <a:buChar char="•"/>
              <a:tabLst>
                <a:tab pos="789940" algn="l"/>
                <a:tab pos="790575" algn="l"/>
              </a:tabLst>
            </a:pP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valutazione</a:t>
            </a:r>
            <a:r>
              <a:rPr lang="it-IT" spc="-33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del</a:t>
            </a:r>
            <a:r>
              <a:rPr lang="it-IT" spc="-33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spc="-20" dirty="0">
                <a:solidFill>
                  <a:srgbClr val="002060"/>
                </a:solidFill>
                <a:latin typeface="Arial"/>
                <a:ea typeface="Arial"/>
              </a:rPr>
              <a:t>percorso</a:t>
            </a:r>
            <a:r>
              <a:rPr lang="it-IT" spc="-32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spc="-25" dirty="0">
                <a:solidFill>
                  <a:srgbClr val="002060"/>
                </a:solidFill>
                <a:latin typeface="Arial"/>
                <a:ea typeface="Arial"/>
              </a:rPr>
              <a:t>dell’alunno</a:t>
            </a:r>
            <a:r>
              <a:rPr lang="it-IT" spc="-310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in</a:t>
            </a:r>
            <a:r>
              <a:rPr lang="it-IT" spc="-32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relazione</a:t>
            </a:r>
            <a:r>
              <a:rPr lang="it-IT" spc="-33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alla situazione di</a:t>
            </a:r>
            <a:r>
              <a:rPr lang="it-IT" spc="-345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partenza.</a:t>
            </a:r>
            <a:endParaRPr lang="it-IT" sz="1200" dirty="0">
              <a:latin typeface="Arial"/>
              <a:ea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6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Arial"/>
                <a:ea typeface="Arial"/>
              </a:rPr>
              <a:t>Il voto di ammissione può anche essere inferiore a 6.</a:t>
            </a:r>
            <a:endParaRPr lang="it-IT" sz="1400" dirty="0">
              <a:latin typeface="Arial"/>
              <a:ea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it-IT" dirty="0">
                <a:latin typeface="Arial"/>
                <a:ea typeface="Arial"/>
              </a:rPr>
              <a:t> </a:t>
            </a:r>
          </a:p>
          <a:p>
            <a:pPr marL="355600">
              <a:lnSpc>
                <a:spcPct val="102000"/>
              </a:lnSpc>
              <a:spcBef>
                <a:spcPts val="1330"/>
              </a:spcBef>
              <a:spcAft>
                <a:spcPts val="0"/>
              </a:spcAft>
            </a:pP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Il</a:t>
            </a:r>
            <a:r>
              <a:rPr lang="it-IT" i="1" spc="-155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voto</a:t>
            </a:r>
            <a:r>
              <a:rPr lang="it-IT" i="1" spc="-155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di</a:t>
            </a:r>
            <a:r>
              <a:rPr lang="it-IT" i="1" spc="-155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ammissione</a:t>
            </a:r>
            <a:r>
              <a:rPr lang="it-IT" i="1" spc="-160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concorre</a:t>
            </a:r>
            <a:r>
              <a:rPr lang="it-IT" i="1" spc="-160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alla</a:t>
            </a:r>
            <a:r>
              <a:rPr lang="it-IT" i="1" spc="-145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determinazione</a:t>
            </a:r>
            <a:r>
              <a:rPr lang="it-IT" i="1" spc="-180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del</a:t>
            </a:r>
            <a:r>
              <a:rPr lang="it-IT" i="1" spc="-150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voto</a:t>
            </a:r>
            <a:r>
              <a:rPr lang="it-IT" i="1" spc="-160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finale d'esame</a:t>
            </a:r>
            <a:r>
              <a:rPr lang="it-IT" i="1" spc="-180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per</a:t>
            </a:r>
            <a:r>
              <a:rPr lang="it-IT" i="1" spc="-190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il</a:t>
            </a:r>
            <a:r>
              <a:rPr lang="it-IT" i="1" spc="-195" dirty="0">
                <a:solidFill>
                  <a:srgbClr val="002060"/>
                </a:solidFill>
                <a:latin typeface="Trebuchet MS"/>
                <a:ea typeface="Arial"/>
              </a:rPr>
              <a:t> </a:t>
            </a:r>
            <a:r>
              <a:rPr lang="it-IT" i="1" dirty="0">
                <a:solidFill>
                  <a:srgbClr val="002060"/>
                </a:solidFill>
                <a:latin typeface="Trebuchet MS"/>
                <a:ea typeface="Arial"/>
              </a:rPr>
              <a:t>50%.</a:t>
            </a:r>
            <a:endParaRPr lang="it-IT" sz="1400" dirty="0">
              <a:latin typeface="Arial"/>
              <a:ea typeface="Arial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endParaRPr lang="it-IT" dirty="0">
              <a:latin typeface="Arial"/>
              <a:ea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0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51460">
              <a:spcBef>
                <a:spcPts val="1005"/>
              </a:spcBef>
              <a:spcAft>
                <a:spcPts val="0"/>
              </a:spcAft>
            </a:pPr>
            <a:r>
              <a:rPr lang="it-IT" sz="3600" b="1" dirty="0">
                <a:solidFill>
                  <a:srgbClr val="17375E"/>
                </a:solidFill>
                <a:latin typeface="Trebuchet MS"/>
                <a:ea typeface="Arial"/>
              </a:rPr>
              <a:t>LE</a:t>
            </a:r>
            <a:r>
              <a:rPr lang="it-IT" sz="3600" b="1" spc="-770" dirty="0">
                <a:solidFill>
                  <a:srgbClr val="17375E"/>
                </a:solidFill>
                <a:latin typeface="Trebuchet MS"/>
                <a:ea typeface="Arial"/>
              </a:rPr>
              <a:t> </a:t>
            </a:r>
            <a:r>
              <a:rPr lang="it-IT" sz="3600" b="1" spc="-25" dirty="0">
                <a:solidFill>
                  <a:srgbClr val="17375E"/>
                </a:solidFill>
                <a:latin typeface="Trebuchet MS"/>
                <a:ea typeface="Arial"/>
              </a:rPr>
              <a:t>PROVE</a:t>
            </a:r>
            <a:r>
              <a:rPr lang="it-IT" sz="3600" b="1" spc="-770" dirty="0">
                <a:solidFill>
                  <a:srgbClr val="17375E"/>
                </a:solidFill>
                <a:latin typeface="Trebuchet MS"/>
                <a:ea typeface="Arial"/>
              </a:rPr>
              <a:t> </a:t>
            </a:r>
            <a:r>
              <a:rPr lang="it-IT" sz="3600" b="1" dirty="0">
                <a:solidFill>
                  <a:srgbClr val="17375E"/>
                </a:solidFill>
                <a:latin typeface="Trebuchet MS"/>
                <a:ea typeface="Arial"/>
              </a:rPr>
              <a:t>SCRITTE</a:t>
            </a:r>
            <a:r>
              <a:rPr lang="it-IT" sz="3600" b="1" spc="-765" dirty="0">
                <a:solidFill>
                  <a:srgbClr val="17375E"/>
                </a:solidFill>
                <a:latin typeface="Trebuchet MS"/>
                <a:ea typeface="Arial"/>
              </a:rPr>
              <a:t> </a:t>
            </a:r>
            <a:r>
              <a:rPr lang="it-IT" sz="3600" b="1" dirty="0">
                <a:solidFill>
                  <a:srgbClr val="17375E"/>
                </a:solidFill>
                <a:latin typeface="Trebuchet MS"/>
                <a:ea typeface="Arial"/>
              </a:rPr>
              <a:t>–</a:t>
            </a:r>
            <a:r>
              <a:rPr lang="it-IT" sz="3600" b="1" spc="-770" dirty="0">
                <a:solidFill>
                  <a:srgbClr val="17375E"/>
                </a:solidFill>
                <a:latin typeface="Trebuchet MS"/>
                <a:ea typeface="Arial"/>
              </a:rPr>
              <a:t> </a:t>
            </a:r>
            <a:r>
              <a:rPr lang="it-IT" sz="3600" b="1" dirty="0">
                <a:solidFill>
                  <a:srgbClr val="17375E"/>
                </a:solidFill>
                <a:latin typeface="Trebuchet MS"/>
                <a:ea typeface="Arial"/>
              </a:rPr>
              <a:t>DM</a:t>
            </a:r>
            <a:r>
              <a:rPr lang="it-IT" sz="3600" b="1" spc="-770" dirty="0">
                <a:solidFill>
                  <a:srgbClr val="17375E"/>
                </a:solidFill>
                <a:latin typeface="Trebuchet MS"/>
                <a:ea typeface="Arial"/>
              </a:rPr>
              <a:t> </a:t>
            </a:r>
            <a:r>
              <a:rPr lang="it-IT" sz="3600" b="1" dirty="0">
                <a:solidFill>
                  <a:srgbClr val="17375E"/>
                </a:solidFill>
                <a:latin typeface="Trebuchet MS"/>
                <a:ea typeface="Arial"/>
              </a:rPr>
              <a:t>741/2017,</a:t>
            </a:r>
            <a:r>
              <a:rPr lang="it-IT" sz="3600" b="1" spc="-760" dirty="0">
                <a:solidFill>
                  <a:srgbClr val="17375E"/>
                </a:solidFill>
                <a:latin typeface="Trebuchet MS"/>
                <a:ea typeface="Arial"/>
              </a:rPr>
              <a:t> </a:t>
            </a:r>
            <a:r>
              <a:rPr lang="it-IT" sz="3600" b="1" spc="-65" dirty="0">
                <a:solidFill>
                  <a:srgbClr val="17375E"/>
                </a:solidFill>
                <a:latin typeface="Trebuchet MS"/>
                <a:ea typeface="Arial"/>
              </a:rPr>
              <a:t>ART.6</a:t>
            </a:r>
            <a:r>
              <a:rPr lang="it-IT" sz="1600" dirty="0">
                <a:latin typeface="Arial"/>
                <a:ea typeface="Arial"/>
              </a:rPr>
              <a:t/>
            </a:r>
            <a:br>
              <a:rPr lang="it-IT" sz="1600" dirty="0">
                <a:latin typeface="Arial"/>
                <a:ea typeface="Arial"/>
              </a:rPr>
            </a:b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7" y="1600200"/>
            <a:ext cx="74095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LA PROVA SCRITTA DI ITALIANO</a:t>
            </a:r>
            <a:endParaRPr lang="it-IT" sz="28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635896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01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PROVA SCRITTA DI MATEMATICA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Almeno </a:t>
            </a:r>
            <a:r>
              <a:rPr lang="it-IT" b="1" dirty="0"/>
              <a:t>tre tracce</a:t>
            </a:r>
            <a:r>
              <a:rPr lang="it-IT" dirty="0"/>
              <a:t>, ciascuna riferita a :</a:t>
            </a:r>
            <a:endParaRPr lang="it-IT" sz="1400" dirty="0"/>
          </a:p>
          <a:p>
            <a:pPr lvl="1"/>
            <a:r>
              <a:rPr lang="it-IT" dirty="0"/>
              <a:t>problemi articolati su una o più richieste;</a:t>
            </a:r>
            <a:endParaRPr lang="it-IT" sz="1200" dirty="0"/>
          </a:p>
          <a:p>
            <a:pPr lvl="1"/>
            <a:r>
              <a:rPr lang="it-IT" dirty="0"/>
              <a:t>quesiti a risposta aperta.</a:t>
            </a:r>
            <a:endParaRPr lang="it-IT" sz="1200" dirty="0"/>
          </a:p>
          <a:p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PROVA SCRITTA RELATIVA ALLE COMPETENZE NELLE LINGUE STRANIERE</a:t>
            </a:r>
            <a:endParaRPr lang="it-IT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9649"/>
            <a:ext cx="8229600" cy="37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276</Words>
  <Application>Microsoft Office PowerPoint</Application>
  <PresentationFormat>Presentazione su schermo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Esame di stato conclusivo del  I ciclo d’istruzione</vt:lpstr>
      <vt:lpstr>Presentazione standard di PowerPoint</vt:lpstr>
      <vt:lpstr>Voto di ammissione</vt:lpstr>
      <vt:lpstr>ASPETTI DA CONSIDERARE</vt:lpstr>
      <vt:lpstr>Presentazione standard di PowerPoint</vt:lpstr>
      <vt:lpstr>LE PROVE SCRITTE – DM 741/2017, ART.6 </vt:lpstr>
      <vt:lpstr>LA PROVA SCRITTA DI ITALIANO</vt:lpstr>
      <vt:lpstr>LA PROVA SCRITTA DI MATEMATICA</vt:lpstr>
      <vt:lpstr>PROVA SCRITTA RELATIVA ALLE COMPETENZE NELLE LINGUE STRANIERE</vt:lpstr>
      <vt:lpstr>Presentazione standard di PowerPoint</vt:lpstr>
      <vt:lpstr>COLLOQUIO ORALE</vt:lpstr>
      <vt:lpstr>MODALITA’</vt:lpstr>
      <vt:lpstr>AREA D’INTERESSE DEGLI ARGOMENTI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Esame di stato conclusivo del  I ciclo d’istruzione</dc:title>
  <dc:creator>Dirigente</dc:creator>
  <cp:lastModifiedBy>Dirigente</cp:lastModifiedBy>
  <cp:revision>19</cp:revision>
  <dcterms:created xsi:type="dcterms:W3CDTF">2019-01-11T07:18:27Z</dcterms:created>
  <dcterms:modified xsi:type="dcterms:W3CDTF">2019-01-11T09:24:01Z</dcterms:modified>
</cp:coreProperties>
</file>