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1" r:id="rId2"/>
    <p:sldId id="257" r:id="rId3"/>
    <p:sldId id="268" r:id="rId4"/>
    <p:sldId id="259" r:id="rId5"/>
    <p:sldId id="260" r:id="rId6"/>
    <p:sldId id="261" r:id="rId7"/>
    <p:sldId id="272" r:id="rId8"/>
    <p:sldId id="273" r:id="rId9"/>
    <p:sldId id="262" r:id="rId10"/>
    <p:sldId id="269" r:id="rId11"/>
    <p:sldId id="264" r:id="rId12"/>
    <p:sldId id="265" r:id="rId13"/>
    <p:sldId id="275" r:id="rId14"/>
    <p:sldId id="277" r:id="rId15"/>
    <p:sldId id="276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554" autoAdjust="0"/>
  </p:normalViewPr>
  <p:slideViewPr>
    <p:cSldViewPr snapToGrid="0">
      <p:cViewPr varScale="1">
        <p:scale>
          <a:sx n="109" d="100"/>
          <a:sy n="109" d="100"/>
        </p:scale>
        <p:origin x="-6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A24C7FEE-732B-4BB2-BF7C-34D7501ECC1F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EC67FD3A-793A-4D36-B0A3-AB803429E37F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7FEE-732B-4BB2-BF7C-34D7501ECC1F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FD3A-793A-4D36-B0A3-AB803429E37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7FEE-732B-4BB2-BF7C-34D7501ECC1F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FD3A-793A-4D36-B0A3-AB803429E37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4C7FEE-732B-4BB2-BF7C-34D7501ECC1F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67FD3A-793A-4D36-B0A3-AB803429E37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A24C7FEE-732B-4BB2-BF7C-34D7501ECC1F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EC67FD3A-793A-4D36-B0A3-AB803429E37F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7FEE-732B-4BB2-BF7C-34D7501ECC1F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FD3A-793A-4D36-B0A3-AB803429E37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7FEE-732B-4BB2-BF7C-34D7501ECC1F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FD3A-793A-4D36-B0A3-AB803429E37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4C7FEE-732B-4BB2-BF7C-34D7501ECC1F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67FD3A-793A-4D36-B0A3-AB803429E37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7FEE-732B-4BB2-BF7C-34D7501ECC1F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FD3A-793A-4D36-B0A3-AB803429E37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4C7FEE-732B-4BB2-BF7C-34D7501ECC1F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67FD3A-793A-4D36-B0A3-AB803429E37F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4C7FEE-732B-4BB2-BF7C-34D7501ECC1F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67FD3A-793A-4D36-B0A3-AB803429E37F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4C7FEE-732B-4BB2-BF7C-34D7501ECC1F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67FD3A-793A-4D36-B0A3-AB803429E37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9" descr="https://www.flpscuolafoggia.it/wp-content/uploads/2020/11/20212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7543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2"/>
          <p:cNvSpPr>
            <a:spLocks noChangeArrowheads="1"/>
          </p:cNvSpPr>
          <p:nvPr/>
        </p:nvSpPr>
        <p:spPr bwMode="auto">
          <a:xfrm>
            <a:off x="709613" y="4876800"/>
            <a:ext cx="6096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it-IT" altLang="it-IT" sz="1400" dirty="0">
                <a:ea typeface="Calibri" pitchFamily="34" charset="0"/>
                <a:cs typeface="Times New Roman" pitchFamily="18" charset="0"/>
              </a:rPr>
              <a:t>ISTITUTO COMPRENSIVO</a:t>
            </a:r>
          </a:p>
          <a:p>
            <a:pPr algn="ctr"/>
            <a:r>
              <a:rPr lang="it-IT" altLang="it-IT" sz="1400" dirty="0">
                <a:ea typeface="Calibri" pitchFamily="34" charset="0"/>
                <a:cs typeface="Times New Roman" pitchFamily="18" charset="0"/>
              </a:rPr>
              <a:t>SCUOLA DELL’INFANZIA, PRIMARIA E SECONDARIA DI PRIMO GRADO</a:t>
            </a:r>
          </a:p>
          <a:p>
            <a:pPr algn="ctr"/>
            <a:r>
              <a:rPr lang="it-IT" altLang="it-IT" sz="1400" dirty="0">
                <a:ea typeface="Calibri" pitchFamily="34" charset="0"/>
                <a:cs typeface="Times New Roman" pitchFamily="18" charset="0"/>
              </a:rPr>
              <a:t>VILLONGO – FORESTO SPARSO – GANDOSSO</a:t>
            </a:r>
          </a:p>
          <a:p>
            <a:pPr algn="ctr"/>
            <a:r>
              <a:rPr lang="it-IT" altLang="it-IT" sz="1400" dirty="0">
                <a:ea typeface="Calibri" pitchFamily="34" charset="0"/>
                <a:cs typeface="Times New Roman" pitchFamily="18" charset="0"/>
              </a:rPr>
              <a:t>Via A. Volta, 1</a:t>
            </a:r>
            <a:r>
              <a:rPr lang="it-IT" altLang="it-IT" sz="1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altLang="it-IT" sz="1400" dirty="0">
                <a:ea typeface="Calibri" pitchFamily="34" charset="0"/>
                <a:cs typeface="Tahoma" pitchFamily="34" charset="0"/>
              </a:rPr>
              <a:t>-</a:t>
            </a:r>
            <a:r>
              <a:rPr lang="it-IT" altLang="it-IT" sz="1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altLang="it-IT" sz="1400" dirty="0">
                <a:ea typeface="Calibri" pitchFamily="34" charset="0"/>
                <a:cs typeface="Tahoma" pitchFamily="34" charset="0"/>
              </a:rPr>
              <a:t>24060 VILLONGO (BG)</a:t>
            </a:r>
            <a:r>
              <a:rPr lang="it-IT" altLang="it-IT" sz="1400" dirty="0">
                <a:ea typeface="Calibri" pitchFamily="34" charset="0"/>
                <a:cs typeface="Times New Roman" pitchFamily="18" charset="0"/>
              </a:rPr>
              <a:t> - </a:t>
            </a:r>
            <a:r>
              <a:rPr lang="it-IT" altLang="it-IT" sz="1400" b="1" dirty="0">
                <a:ea typeface="Calibri" pitchFamily="34" charset="0"/>
                <a:cs typeface="Times New Roman" pitchFamily="18" charset="0"/>
              </a:rPr>
              <a:t>C.F.95118490168</a:t>
            </a:r>
            <a:endParaRPr lang="it-IT" altLang="it-IT" sz="1400" dirty="0"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it-IT" altLang="it-IT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it-IT" altLang="it-I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altLang="it-IT" dirty="0">
                <a:ea typeface="Calibri" pitchFamily="34" charset="0"/>
                <a:cs typeface="Times New Roman" pitchFamily="18" charset="0"/>
              </a:rPr>
              <a:t>035 927200 </a:t>
            </a:r>
            <a:r>
              <a:rPr lang="it-IT" altLang="it-IT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</a:t>
            </a:r>
            <a:r>
              <a:rPr lang="it-IT" altLang="it-I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it-IT" altLang="it-IT" dirty="0">
                <a:ea typeface="Calibri" pitchFamily="34" charset="0"/>
                <a:cs typeface="Times New Roman" pitchFamily="18" charset="0"/>
              </a:rPr>
              <a:t>035 925024</a:t>
            </a:r>
            <a:endParaRPr lang="it-IT" altLang="it-IT" sz="2800" dirty="0"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it-IT" altLang="it-IT" dirty="0">
                <a:ea typeface="Calibri" pitchFamily="34" charset="0"/>
                <a:cs typeface="Times New Roman" pitchFamily="18" charset="0"/>
              </a:rPr>
              <a:t>e-mail: bgic891004@istruzione.it  </a:t>
            </a:r>
            <a:endParaRPr lang="it-IT" altLang="it-IT" dirty="0"/>
          </a:p>
        </p:txBody>
      </p:sp>
      <p:pic>
        <p:nvPicPr>
          <p:cNvPr id="7" name="Immagine 6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230688"/>
            <a:ext cx="42465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5" descr="logo-scuol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4230688"/>
            <a:ext cx="7318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4241800"/>
            <a:ext cx="676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9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Nuove Modalità previste con D.lgs.62/2017 e nota prot.1865 del 10/10/2017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it-IT" b="1" dirty="0"/>
              <a:t>COMPORTAMENTO</a:t>
            </a:r>
          </a:p>
          <a:p>
            <a:pPr algn="ctr"/>
            <a:r>
              <a:rPr lang="it-IT" dirty="0"/>
              <a:t>GIUDIZIO SINTETICO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  Statuto degli studenti e delle studentesse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 Patto di Corresponsabilità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Competenze di Cittadinanza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VALUTAZIONE PERIODICA E FINALE</a:t>
            </a:r>
          </a:p>
          <a:p>
            <a:pPr marL="0" indent="0">
              <a:buNone/>
            </a:pPr>
            <a:r>
              <a:rPr lang="it-IT" dirty="0"/>
              <a:t>DESCRIZIONE DEI PROCESSI FORMATIVI IN TERMINI DI PROGRESSI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        LIVELLO  APPRENDIMENTI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         COSTRUZIONE  DEL SE’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      RAPPORTO CON GLI ALTRI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       LIVELLO GLOBALE DI SVILUPPO  DEGLI  </a:t>
            </a:r>
          </a:p>
          <a:p>
            <a:pPr marL="0" indent="0">
              <a:buNone/>
            </a:pPr>
            <a:r>
              <a:rPr lang="it-IT" dirty="0"/>
              <a:t>           APPRENDIMENTI</a:t>
            </a:r>
          </a:p>
          <a:p>
            <a:pPr marL="0" indent="0">
              <a:buNone/>
            </a:pP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916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Scuola INCLUSIVA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Perché </a:t>
            </a:r>
            <a:r>
              <a:rPr lang="it-IT" dirty="0">
                <a:solidFill>
                  <a:srgbClr val="FF0000"/>
                </a:solidFill>
              </a:rPr>
              <a:t>NON SIAMO TUTTI UGUALI</a:t>
            </a:r>
            <a:r>
              <a:rPr lang="it-IT" dirty="0"/>
              <a:t>!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  </a:t>
            </a:r>
            <a:r>
              <a:rPr lang="it-IT" dirty="0">
                <a:latin typeface="Arial Rounded MT Bold" panose="020F0704030504030204" pitchFamily="34" charset="0"/>
              </a:rPr>
              <a:t>La  più grande ingiustizia</a:t>
            </a:r>
          </a:p>
          <a:p>
            <a:pPr marL="0" indent="0">
              <a:buNone/>
            </a:pPr>
            <a:r>
              <a:rPr lang="it-IT" dirty="0">
                <a:latin typeface="Arial Rounded MT Bold" panose="020F0704030504030204" pitchFamily="34" charset="0"/>
              </a:rPr>
              <a:t>                    </a:t>
            </a:r>
            <a:r>
              <a:rPr lang="it-IT" dirty="0" smtClean="0">
                <a:latin typeface="Arial Rounded MT Bold" panose="020F0704030504030204" pitchFamily="34" charset="0"/>
              </a:rPr>
              <a:t>                                           </a:t>
            </a:r>
            <a:endParaRPr lang="it-IT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it-IT" dirty="0" smtClean="0">
                <a:latin typeface="Arial Rounded MT Bold" panose="020F0704030504030204" pitchFamily="34" charset="0"/>
              </a:rPr>
              <a:t>                                                                       </a:t>
            </a:r>
            <a:r>
              <a:rPr lang="it-IT" dirty="0">
                <a:latin typeface="Arial Rounded MT Bold" panose="020F0704030504030204" pitchFamily="34" charset="0"/>
              </a:rPr>
              <a:t>E’ fare parti uguali tra </a:t>
            </a:r>
          </a:p>
          <a:p>
            <a:pPr marL="0" indent="0">
              <a:buNone/>
            </a:pPr>
            <a:r>
              <a:rPr lang="it-IT" dirty="0">
                <a:latin typeface="Arial Rounded MT Bold" panose="020F0704030504030204" pitchFamily="34" charset="0"/>
              </a:rPr>
              <a:t>                                                                                     disuguali !!!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58" y="2770094"/>
            <a:ext cx="4533900" cy="267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7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nvegni.erickson.it/qualitaintegrazione2015/wp-content/uploads/2015/09/BES-01-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2" y="373487"/>
            <a:ext cx="9723549" cy="62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47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2F35157D-1D86-4759-B0DB-2B40F6BDDA0E}"/>
              </a:ext>
            </a:extLst>
          </p:cNvPr>
          <p:cNvSpPr/>
          <p:nvPr/>
        </p:nvSpPr>
        <p:spPr>
          <a:xfrm>
            <a:off x="623957" y="277144"/>
            <a:ext cx="10944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Come iscriversi presso la nostra scuola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05B0D02D-5D20-41CC-A669-B0A5F316783C}"/>
              </a:ext>
            </a:extLst>
          </p:cNvPr>
          <p:cNvSpPr txBox="1"/>
          <p:nvPr/>
        </p:nvSpPr>
        <p:spPr>
          <a:xfrm>
            <a:off x="1398105" y="2179984"/>
            <a:ext cx="8600660" cy="117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E68350CA-102C-4C41-96CA-C070C8FE8E5A}"/>
              </a:ext>
            </a:extLst>
          </p:cNvPr>
          <p:cNvSpPr/>
          <p:nvPr/>
        </p:nvSpPr>
        <p:spPr>
          <a:xfrm>
            <a:off x="2377441" y="1200474"/>
            <a:ext cx="8173328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/>
              <a:t>•	</a:t>
            </a:r>
            <a:r>
              <a:rPr lang="it-IT" sz="2400" b="1" dirty="0"/>
              <a:t>Le iscrizioni avvengono on line.</a:t>
            </a:r>
          </a:p>
          <a:p>
            <a:r>
              <a:rPr lang="it-IT" sz="2400" b="1" dirty="0"/>
              <a:t>•	Per compilare i moduli è necessario registrarsi sul sito </a:t>
            </a:r>
            <a:r>
              <a:rPr lang="it-IT" sz="2400" b="1" dirty="0">
                <a:solidFill>
                  <a:srgbClr val="FF0000"/>
                </a:solidFill>
              </a:rPr>
              <a:t>www.iscrizione.istruzione.it </a:t>
            </a:r>
            <a:r>
              <a:rPr lang="it-IT" sz="2400" b="1" dirty="0"/>
              <a:t>seguendo le indicazioni sull’apposito </a:t>
            </a:r>
            <a:r>
              <a:rPr lang="it-IT" sz="2400" b="1" dirty="0" err="1"/>
              <a:t>form</a:t>
            </a:r>
            <a:r>
              <a:rPr lang="it-IT" sz="2400" b="1" dirty="0"/>
              <a:t>.</a:t>
            </a:r>
          </a:p>
          <a:p>
            <a:r>
              <a:rPr lang="it-IT" sz="2400" b="1" dirty="0"/>
              <a:t>•	Attenzione: se non si risponde alla mail di conferma entro 24 ore la registrazione viene annullata.</a:t>
            </a:r>
          </a:p>
          <a:p>
            <a:r>
              <a:rPr lang="it-IT" sz="2400" b="1" dirty="0"/>
              <a:t>•	Le famiglie che si sono già registrate lo scorso anno per l’iscrizione devono rifare la procedura di registrazione.</a:t>
            </a:r>
          </a:p>
          <a:p>
            <a:r>
              <a:rPr lang="it-IT" sz="2400" b="1" dirty="0"/>
              <a:t>•	Per effettuare l’iscrizione è necessario essere in possesso del codice fiscale dell’alunno (in caso contrario è possibile utilizzarne uno provvisorio che deve essere creato dalla scuola).</a:t>
            </a:r>
          </a:p>
          <a:p>
            <a:r>
              <a:rPr lang="it-IT" sz="2400" b="1" dirty="0"/>
              <a:t>•	Compilare	il	modulo	di	iscrizione	presente	sul	sito: www.iscrizione.istruzione.it</a:t>
            </a:r>
          </a:p>
        </p:txBody>
      </p:sp>
    </p:spTree>
    <p:extLst>
      <p:ext uri="{BB962C8B-B14F-4D97-AF65-F5344CB8AC3E}">
        <p14:creationId xmlns:p14="http://schemas.microsoft.com/office/powerpoint/2010/main" val="225401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F650913F-5167-4776-B2FE-005EB497D68E}"/>
              </a:ext>
            </a:extLst>
          </p:cNvPr>
          <p:cNvSpPr/>
          <p:nvPr/>
        </p:nvSpPr>
        <p:spPr>
          <a:xfrm>
            <a:off x="2611525" y="575828"/>
            <a:ext cx="62937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SCADENZE ISCRIZIONI</a:t>
            </a:r>
          </a:p>
          <a:p>
            <a:pPr algn="ctr"/>
            <a:endParaRPr lang="it-IT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785A2533-901E-4AAC-94C5-679D68ED53B2}"/>
              </a:ext>
            </a:extLst>
          </p:cNvPr>
          <p:cNvSpPr/>
          <p:nvPr/>
        </p:nvSpPr>
        <p:spPr>
          <a:xfrm>
            <a:off x="2500899" y="1715310"/>
            <a:ext cx="758412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2800" b="1" cap="none" spc="0" dirty="0">
                <a:ln/>
                <a:solidFill>
                  <a:schemeClr val="accent3"/>
                </a:solidFill>
                <a:effectLst/>
              </a:rPr>
              <a:t>LE ISCRIZIONI PER </a:t>
            </a:r>
            <a:r>
              <a:rPr lang="it-IT" sz="2800" b="1" cap="none" spc="0" dirty="0" smtClean="0">
                <a:ln/>
                <a:solidFill>
                  <a:schemeClr val="accent3"/>
                </a:solidFill>
                <a:effectLst/>
              </a:rPr>
              <a:t>L’A.S.2021-22</a:t>
            </a:r>
            <a:endParaRPr lang="it-IT" sz="28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it-IT" sz="2800" b="1" cap="none" spc="0" dirty="0">
                <a:ln/>
                <a:solidFill>
                  <a:schemeClr val="accent3"/>
                </a:solidFill>
                <a:effectLst/>
              </a:rPr>
              <a:t> partono dal </a:t>
            </a:r>
            <a:r>
              <a:rPr lang="it-IT" sz="2800" b="1" cap="none" spc="0" dirty="0" smtClean="0">
                <a:ln/>
                <a:solidFill>
                  <a:schemeClr val="accent3"/>
                </a:solidFill>
                <a:effectLst/>
              </a:rPr>
              <a:t>4 </a:t>
            </a:r>
            <a:r>
              <a:rPr lang="it-IT" sz="2800" b="1" cap="none" spc="0" dirty="0">
                <a:ln/>
                <a:solidFill>
                  <a:schemeClr val="accent3"/>
                </a:solidFill>
                <a:effectLst/>
              </a:rPr>
              <a:t>gennaio </a:t>
            </a:r>
            <a:r>
              <a:rPr lang="it-IT" sz="2800" b="1" cap="none" spc="0" dirty="0" smtClean="0">
                <a:ln/>
                <a:solidFill>
                  <a:schemeClr val="accent3"/>
                </a:solidFill>
                <a:effectLst/>
              </a:rPr>
              <a:t>2021 </a:t>
            </a:r>
            <a:r>
              <a:rPr lang="it-IT" sz="2800" b="1" cap="none" spc="0" dirty="0">
                <a:ln/>
                <a:solidFill>
                  <a:schemeClr val="accent3"/>
                </a:solidFill>
                <a:effectLst/>
              </a:rPr>
              <a:t>e terminano</a:t>
            </a:r>
          </a:p>
          <a:p>
            <a:pPr algn="ctr"/>
            <a:r>
              <a:rPr lang="it-IT" sz="2800" b="1" dirty="0">
                <a:ln/>
                <a:solidFill>
                  <a:schemeClr val="accent3"/>
                </a:solidFill>
              </a:rPr>
              <a:t>Il </a:t>
            </a:r>
            <a:r>
              <a:rPr lang="it-IT" sz="2800" b="1" dirty="0" smtClean="0">
                <a:ln/>
                <a:solidFill>
                  <a:schemeClr val="accent3"/>
                </a:solidFill>
              </a:rPr>
              <a:t>25 </a:t>
            </a:r>
            <a:r>
              <a:rPr lang="it-IT" sz="2800" b="1" dirty="0">
                <a:ln/>
                <a:solidFill>
                  <a:schemeClr val="accent3"/>
                </a:solidFill>
              </a:rPr>
              <a:t>gennaio </a:t>
            </a:r>
            <a:r>
              <a:rPr lang="it-IT" sz="2800" b="1" dirty="0" smtClean="0">
                <a:ln/>
                <a:solidFill>
                  <a:schemeClr val="accent3"/>
                </a:solidFill>
              </a:rPr>
              <a:t>2021</a:t>
            </a:r>
            <a:endParaRPr lang="it-IT" sz="28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È possibile registrarsi già dal </a:t>
            </a:r>
            <a:r>
              <a:rPr lang="it-IT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 </a:t>
            </a:r>
            <a:r>
              <a:rPr lang="it-IT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dicembre </a:t>
            </a:r>
            <a:r>
              <a:rPr lang="it-IT" sz="2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  <a:endParaRPr lang="it-IT" sz="28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5100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17B971B5-8DA6-4065-ADE6-4B6033E77235}"/>
              </a:ext>
            </a:extLst>
          </p:cNvPr>
          <p:cNvSpPr txBox="1"/>
          <p:nvPr/>
        </p:nvSpPr>
        <p:spPr>
          <a:xfrm>
            <a:off x="1350498" y="661182"/>
            <a:ext cx="745587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I CODICI MECCANOGRAFICI DELLE NOSTRE SCUOLE SONO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sz="2800" b="1" dirty="0">
                <a:solidFill>
                  <a:srgbClr val="FF0000"/>
                </a:solidFill>
              </a:rPr>
              <a:t>VILLONGO</a:t>
            </a:r>
            <a:r>
              <a:rPr lang="it-IT" sz="2800" b="1" dirty="0"/>
              <a:t> : BGMM891015</a:t>
            </a:r>
          </a:p>
          <a:p>
            <a:endParaRPr lang="it-IT" sz="2800" b="1" dirty="0"/>
          </a:p>
          <a:p>
            <a:r>
              <a:rPr lang="it-IT" sz="2800" b="1" dirty="0">
                <a:solidFill>
                  <a:srgbClr val="FF0000"/>
                </a:solidFill>
              </a:rPr>
              <a:t>FORESTO SPARSO</a:t>
            </a:r>
            <a:r>
              <a:rPr lang="it-IT" sz="2800" b="1" dirty="0"/>
              <a:t>: BGMM891026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43543FFE-B5F6-4A65-B9F6-4E24C7D94781}"/>
              </a:ext>
            </a:extLst>
          </p:cNvPr>
          <p:cNvSpPr/>
          <p:nvPr/>
        </p:nvSpPr>
        <p:spPr>
          <a:xfrm>
            <a:off x="984738" y="3184950"/>
            <a:ext cx="9158067" cy="1639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645">
              <a:lnSpc>
                <a:spcPct val="103000"/>
              </a:lnSpc>
              <a:spcAft>
                <a:spcPts val="175"/>
              </a:spcAft>
            </a:pP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 non si possiede un collegamento ad internet o si hanno problemi all’atto di presentazione della domanda  è possibile avere il supporto della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scuola previo appuntamento.</a:t>
            </a:r>
            <a:endParaRPr lang="it-IT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5645">
              <a:lnSpc>
                <a:spcPct val="103000"/>
              </a:lnSpc>
              <a:spcAft>
                <a:spcPts val="175"/>
              </a:spcAft>
            </a:pPr>
            <a:endParaRPr lang="it-IT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47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>
                <a:latin typeface="Arial Rounded MT Bold" panose="020F0704030504030204" pitchFamily="34" charset="0"/>
              </a:rPr>
              <a:t>Grazie per l’attenzione……..</a:t>
            </a:r>
          </a:p>
        </p:txBody>
      </p:sp>
    </p:spTree>
    <p:extLst>
      <p:ext uri="{BB962C8B-B14F-4D97-AF65-F5344CB8AC3E}">
        <p14:creationId xmlns:p14="http://schemas.microsoft.com/office/powerpoint/2010/main" val="31400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>
          <a:xfrm>
            <a:off x="1390918" y="1210614"/>
            <a:ext cx="6903076" cy="48307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La nostra scuola</a:t>
            </a:r>
          </a:p>
          <a:p>
            <a:pPr algn="ctr"/>
            <a:r>
              <a:rPr lang="it-IT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Si propone come </a:t>
            </a:r>
          </a:p>
          <a:p>
            <a:pPr algn="ctr"/>
            <a:r>
              <a:rPr lang="it-IT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COMUNITA’ EDUCANTE</a:t>
            </a:r>
          </a:p>
          <a:p>
            <a:pPr algn="ctr"/>
            <a:r>
              <a:rPr lang="it-IT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Che opera per realizzare</a:t>
            </a:r>
          </a:p>
          <a:p>
            <a:pPr algn="ctr"/>
            <a:r>
              <a:rPr lang="it-IT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Il progetto di vita di ciascun studente</a:t>
            </a:r>
          </a:p>
        </p:txBody>
      </p:sp>
    </p:spTree>
    <p:extLst>
      <p:ext uri="{BB962C8B-B14F-4D97-AF65-F5344CB8AC3E}">
        <p14:creationId xmlns:p14="http://schemas.microsoft.com/office/powerpoint/2010/main" val="84393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40784" y="429549"/>
            <a:ext cx="7766936" cy="90152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MISSION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12141" y="1627094"/>
            <a:ext cx="8202706" cy="4416287"/>
          </a:xfrm>
        </p:spPr>
        <p:txBody>
          <a:bodyPr>
            <a:normAutofit lnSpcReduction="10000"/>
          </a:bodyPr>
          <a:lstStyle/>
          <a:p>
            <a:pPr algn="l"/>
            <a:r>
              <a:rPr lang="it-IT" sz="2400" b="1" dirty="0">
                <a:solidFill>
                  <a:srgbClr val="FF0000"/>
                </a:solidFill>
              </a:rPr>
              <a:t>SCUOLA </a:t>
            </a:r>
            <a:r>
              <a:rPr lang="it-IT" sz="2400" b="1" dirty="0"/>
              <a:t>  come comunità professionale ed educativa che sappia accogliere, riconoscere e valorizzare le capacità e le competenze di </a:t>
            </a:r>
            <a:r>
              <a:rPr lang="it-IT" sz="2400" b="1" dirty="0" smtClean="0"/>
              <a:t>ciascuno</a:t>
            </a:r>
          </a:p>
          <a:p>
            <a:pPr algn="l"/>
            <a:endParaRPr lang="it-IT" sz="2400" b="1" dirty="0"/>
          </a:p>
          <a:p>
            <a:pPr algn="l"/>
            <a:r>
              <a:rPr lang="it-IT" sz="2400" b="1" dirty="0">
                <a:solidFill>
                  <a:srgbClr val="FF0000"/>
                </a:solidFill>
              </a:rPr>
              <a:t>DOCENTI </a:t>
            </a:r>
            <a:r>
              <a:rPr lang="it-IT" sz="2400" b="1" dirty="0"/>
              <a:t>come professionisti che riflettono e attivano modalità didattiche in grado di contribuire allo sviluppo di una persona libera e </a:t>
            </a:r>
            <a:r>
              <a:rPr lang="it-IT" sz="2400" b="1" dirty="0" smtClean="0"/>
              <a:t>responsabile</a:t>
            </a:r>
          </a:p>
          <a:p>
            <a:pPr algn="l"/>
            <a:endParaRPr lang="it-IT" sz="2400" b="1" dirty="0"/>
          </a:p>
          <a:p>
            <a:pPr algn="l"/>
            <a:r>
              <a:rPr lang="it-IT" sz="2400" b="1" dirty="0">
                <a:solidFill>
                  <a:srgbClr val="FF0000"/>
                </a:solidFill>
              </a:rPr>
              <a:t>STUDENTI</a:t>
            </a:r>
            <a:r>
              <a:rPr lang="it-IT" sz="2400" b="1" dirty="0"/>
              <a:t> come cittadini consapevoli e attivi, in grado di trasformare i contenuti in esperienze e la conoscenza in coscienza ( Socrate)</a:t>
            </a:r>
          </a:p>
        </p:txBody>
      </p:sp>
    </p:spTree>
    <p:extLst>
      <p:ext uri="{BB962C8B-B14F-4D97-AF65-F5344CB8AC3E}">
        <p14:creationId xmlns:p14="http://schemas.microsoft.com/office/powerpoint/2010/main" val="27685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it-IT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b="1" dirty="0">
                <a:latin typeface="Aharoni" panose="02010803020104030203" pitchFamily="2" charset="-79"/>
                <a:cs typeface="Aharoni" panose="02010803020104030203" pitchFamily="2" charset="-79"/>
              </a:rPr>
              <a:t>OBIETTIVI   GENERALI   DELLA SCUOLA  SECONDARIA  DI  PRIMO GRADO</a:t>
            </a:r>
            <a:br>
              <a:rPr lang="it-IT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38200" y="1451537"/>
            <a:ext cx="10515600" cy="4991466"/>
          </a:xfrm>
        </p:spPr>
        <p:txBody>
          <a:bodyPr>
            <a:normAutofit/>
          </a:bodyPr>
          <a:lstStyle/>
          <a:p>
            <a:endParaRPr lang="it-IT" b="1" kern="5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it-IT" b="1" kern="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it-IT" b="1" kern="5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 </a:t>
            </a:r>
          </a:p>
          <a:p>
            <a:r>
              <a:rPr lang="it-IT" b="1" dirty="0"/>
              <a:t>PERCEZIONE DI SÉ</a:t>
            </a:r>
          </a:p>
          <a:p>
            <a:r>
              <a:rPr lang="it-IT" b="1" dirty="0"/>
              <a:t> CONTROLLO</a:t>
            </a:r>
            <a:endParaRPr lang="it-IT" dirty="0"/>
          </a:p>
          <a:p>
            <a:r>
              <a:rPr lang="en-US" b="1" dirty="0"/>
              <a:t>INTEGRAZIONE</a:t>
            </a:r>
            <a:endParaRPr lang="it-IT" dirty="0">
              <a:effectLst/>
            </a:endParaRPr>
          </a:p>
          <a:p>
            <a:r>
              <a:rPr lang="it-IT" b="1" dirty="0"/>
              <a:t>IMPEGNO</a:t>
            </a:r>
          </a:p>
          <a:p>
            <a:r>
              <a:rPr lang="it-IT" b="1" dirty="0" smtClean="0"/>
              <a:t>ATTENZIONE </a:t>
            </a:r>
            <a:endParaRPr lang="it-IT" b="1" dirty="0"/>
          </a:p>
          <a:p>
            <a:r>
              <a:rPr lang="it-IT" b="1" dirty="0"/>
              <a:t>ORGANIZZAZIONE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59098" y="2021983"/>
            <a:ext cx="4095482" cy="566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kern="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AREA SOCIO-AFFETTIVO-RELAZIONALE</a:t>
            </a:r>
            <a:endParaRPr lang="it-IT" sz="2400" kern="5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H="1">
            <a:off x="2446986" y="2588654"/>
            <a:ext cx="412124" cy="734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6668086" y="2021983"/>
            <a:ext cx="3671668" cy="4117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AREA COGNITIVA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8216536" y="2433711"/>
            <a:ext cx="302456" cy="605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5801549" y="3039291"/>
            <a:ext cx="54348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kern="5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/>
              <a:t>AVVIO ALLE OPERAZIONI </a:t>
            </a:r>
            <a:r>
              <a:rPr lang="it-IT" sz="2400" b="1" dirty="0" smtClean="0"/>
              <a:t>INTELLETTUALI</a:t>
            </a:r>
          </a:p>
          <a:p>
            <a:endParaRPr lang="it-IT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/>
              <a:t>COMPETENZA NELLA COMUNICAZIONE E NELL’USO DEI LINGUAGGI </a:t>
            </a:r>
            <a:r>
              <a:rPr lang="it-IT" sz="2400" b="1" dirty="0" smtClean="0"/>
              <a:t>SPECIFICI</a:t>
            </a:r>
          </a:p>
          <a:p>
            <a:endParaRPr lang="it-IT" sz="2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b="1" kern="50" dirty="0">
                <a:latin typeface="Book Antiqua" panose="02040602050305030304" pitchFamily="18" charset="0"/>
                <a:ea typeface="Times New Roman" panose="02020603050405020304" pitchFamily="18" charset="0"/>
              </a:rPr>
              <a:t>ACQUISIZIONE DEL METODO DI OGNI    DISCIPLINA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96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 </a:t>
            </a:r>
            <a:r>
              <a:rPr lang="it-IT" b="1" dirty="0"/>
              <a:t>Quadro orario delle discipline della scuola secondaria di 1° grado è così indicato</a:t>
            </a:r>
            <a:r>
              <a:rPr lang="it-IT" dirty="0"/>
              <a:t>	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32594172"/>
              </p:ext>
            </p:extLst>
          </p:nvPr>
        </p:nvGraphicFramePr>
        <p:xfrm>
          <a:off x="1893194" y="1983346"/>
          <a:ext cx="7134896" cy="4610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6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8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2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kern="50" dirty="0">
                          <a:effectLst/>
                        </a:rPr>
                        <a:t> </a:t>
                      </a:r>
                      <a:endParaRPr lang="it-IT" sz="11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ore curricolari settimanali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Italiano 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6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5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Storia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2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5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Geografia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2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5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Matematica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4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5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Scienze 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2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Tecnologia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2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5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Inglese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3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5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2^ lingua comunitaria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2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5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Arte e immagine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2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5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Scienze motorie e sportive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2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5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Musica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2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5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Religione cattolica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1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5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kern="50">
                          <a:effectLst/>
                        </a:rPr>
                        <a:t> </a:t>
                      </a:r>
                      <a:endParaRPr lang="it-IT" sz="11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 Totale  30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6" name="Connettore 2 5"/>
          <p:cNvCxnSpPr/>
          <p:nvPr/>
        </p:nvCxnSpPr>
        <p:spPr>
          <a:xfrm flipV="1">
            <a:off x="9169758" y="4546242"/>
            <a:ext cx="540912" cy="399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9182637" y="4997003"/>
            <a:ext cx="643943" cy="334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9478851" y="3889420"/>
            <a:ext cx="1874949" cy="9015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Francese a Villongo</a:t>
            </a:r>
          </a:p>
        </p:txBody>
      </p:sp>
      <p:sp>
        <p:nvSpPr>
          <p:cNvPr id="10" name="Ovale 9"/>
          <p:cNvSpPr/>
          <p:nvPr/>
        </p:nvSpPr>
        <p:spPr>
          <a:xfrm>
            <a:off x="9826581" y="5233182"/>
            <a:ext cx="1722994" cy="88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Tedesco </a:t>
            </a:r>
          </a:p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Foresto Sparso</a:t>
            </a:r>
          </a:p>
        </p:txBody>
      </p:sp>
    </p:spTree>
    <p:extLst>
      <p:ext uri="{BB962C8B-B14F-4D97-AF65-F5344CB8AC3E}">
        <p14:creationId xmlns:p14="http://schemas.microsoft.com/office/powerpoint/2010/main" val="41263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ORARIO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31095123"/>
              </p:ext>
            </p:extLst>
          </p:nvPr>
        </p:nvGraphicFramePr>
        <p:xfrm>
          <a:off x="2785570" y="1989136"/>
          <a:ext cx="5947612" cy="3749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8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6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60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</a:rPr>
                        <a:t> </a:t>
                      </a:r>
                      <a:endParaRPr lang="it-IT" sz="11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kern="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VILLONGO</a:t>
                      </a:r>
                      <a:endParaRPr lang="it-IT" sz="2400" kern="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kern="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FORESTO</a:t>
                      </a:r>
                      <a:endParaRPr lang="it-IT" sz="2400" kern="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kern="50" dirty="0">
                          <a:solidFill>
                            <a:srgbClr val="0070C0"/>
                          </a:solidFill>
                          <a:effectLst/>
                        </a:rPr>
                        <a:t>1^ ora</a:t>
                      </a:r>
                      <a:endParaRPr lang="it-IT" sz="2400" kern="5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kern="50">
                          <a:effectLst/>
                        </a:rPr>
                        <a:t>8.00    -  9.00</a:t>
                      </a:r>
                      <a:endParaRPr lang="it-IT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7.55  -  8.55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kern="50" dirty="0">
                          <a:solidFill>
                            <a:srgbClr val="0070C0"/>
                          </a:solidFill>
                          <a:effectLst/>
                        </a:rPr>
                        <a:t>2^ ora</a:t>
                      </a:r>
                      <a:endParaRPr lang="it-IT" sz="2400" kern="5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9.00   -   10.00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8.55  -  9.55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kern="50" dirty="0">
                          <a:solidFill>
                            <a:srgbClr val="0070C0"/>
                          </a:solidFill>
                          <a:effectLst/>
                        </a:rPr>
                        <a:t>3^ ora</a:t>
                      </a:r>
                      <a:endParaRPr lang="it-IT" sz="2400" kern="5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kern="50">
                          <a:effectLst/>
                        </a:rPr>
                        <a:t>10.00   -  10.55</a:t>
                      </a:r>
                      <a:endParaRPr lang="it-IT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9.55  -  10.50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70C0"/>
                          </a:solidFill>
                          <a:effectLst/>
                        </a:rPr>
                        <a:t>Intervallo</a:t>
                      </a:r>
                      <a:endParaRPr lang="it-IT" sz="2000" kern="5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kern="50">
                          <a:effectLst/>
                        </a:rPr>
                        <a:t>10.55  -  11.05</a:t>
                      </a:r>
                      <a:endParaRPr lang="it-IT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10.50 -  11.00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kern="50" dirty="0">
                          <a:solidFill>
                            <a:srgbClr val="0070C0"/>
                          </a:solidFill>
                          <a:effectLst/>
                        </a:rPr>
                        <a:t>4^ ora</a:t>
                      </a:r>
                      <a:endParaRPr lang="it-IT" sz="2400" kern="5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kern="50">
                          <a:effectLst/>
                        </a:rPr>
                        <a:t>11.05  -  12.00</a:t>
                      </a:r>
                      <a:endParaRPr lang="it-IT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11.00  - 11.55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kern="50" dirty="0">
                          <a:solidFill>
                            <a:srgbClr val="0070C0"/>
                          </a:solidFill>
                          <a:effectLst/>
                        </a:rPr>
                        <a:t>5^ ora</a:t>
                      </a:r>
                      <a:endParaRPr lang="it-IT" sz="2400" kern="5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kern="50">
                          <a:effectLst/>
                        </a:rPr>
                        <a:t>12.00  -  13.00</a:t>
                      </a:r>
                      <a:endParaRPr lang="it-IT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effectLst/>
                        </a:rPr>
                        <a:t>11.55   - 12.55</a:t>
                      </a:r>
                      <a:endParaRPr lang="it-IT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422157" y="-251791"/>
            <a:ext cx="159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2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C34C81C4-0248-4BFA-BBB1-4D5CFA7D6F6B}"/>
              </a:ext>
            </a:extLst>
          </p:cNvPr>
          <p:cNvSpPr/>
          <p:nvPr/>
        </p:nvSpPr>
        <p:spPr>
          <a:xfrm>
            <a:off x="174945" y="184378"/>
            <a:ext cx="12027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</a:t>
            </a:r>
            <a:r>
              <a:rPr lang="it-IT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CARDINI DELL’OFFERTA FORMATIVA</a:t>
            </a:r>
            <a:endParaRPr lang="it-IT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96F68810-C610-4D34-BA69-BEC8E385DAB5}"/>
              </a:ext>
            </a:extLst>
          </p:cNvPr>
          <p:cNvSpPr txBox="1"/>
          <p:nvPr/>
        </p:nvSpPr>
        <p:spPr>
          <a:xfrm flipH="1">
            <a:off x="681822" y="1603513"/>
            <a:ext cx="47118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Promozione del benessere di ogni studente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Educazione alla salute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Educazione alla cittadinanza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Educazione all’affettività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2581FD8A-3512-4105-81F9-4A52F9A5CA48}"/>
              </a:ext>
            </a:extLst>
          </p:cNvPr>
          <p:cNvSpPr txBox="1"/>
          <p:nvPr/>
        </p:nvSpPr>
        <p:spPr>
          <a:xfrm>
            <a:off x="6188771" y="1188015"/>
            <a:ext cx="41876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ACCOGLIENZA E ORIENTAMENTO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Percorso di continuità dalla scuola primaria alla scuola secondaria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Percorsi per la scelta delle scuole secondarie di secondo grado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F997CDFE-CBB1-44C3-8FE3-E6D50F8D7551}"/>
              </a:ext>
            </a:extLst>
          </p:cNvPr>
          <p:cNvSpPr txBox="1"/>
          <p:nvPr/>
        </p:nvSpPr>
        <p:spPr>
          <a:xfrm>
            <a:off x="681821" y="3789974"/>
            <a:ext cx="41876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PREVENZIONE DELLA DISPERSIONE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ATTIVITA’ DI RECUPERO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PROGETTI PONTE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PERCORSO METODO DI 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SPORTELLO DI ASCOLTO</a:t>
            </a:r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ADBB77BE-DF14-416E-A9C7-E4FB241A8A48}"/>
              </a:ext>
            </a:extLst>
          </p:cNvPr>
          <p:cNvSpPr txBox="1"/>
          <p:nvPr/>
        </p:nvSpPr>
        <p:spPr>
          <a:xfrm>
            <a:off x="5664645" y="3789974"/>
            <a:ext cx="4479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Valorizzazione delle eccellenze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Trinity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Delf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Potenziamento matematica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Partecipazione a gare sportive e musicali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Latino</a:t>
            </a:r>
          </a:p>
        </p:txBody>
      </p:sp>
    </p:spTree>
    <p:extLst>
      <p:ext uri="{BB962C8B-B14F-4D97-AF65-F5344CB8AC3E}">
        <p14:creationId xmlns:p14="http://schemas.microsoft.com/office/powerpoint/2010/main" val="35963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BB4A8309-D304-45F1-879F-D3F547FAA3CC}"/>
              </a:ext>
            </a:extLst>
          </p:cNvPr>
          <p:cNvSpPr/>
          <p:nvPr/>
        </p:nvSpPr>
        <p:spPr>
          <a:xfrm>
            <a:off x="2938818" y="143070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 smtClean="0"/>
              <a:t>LABORATORI </a:t>
            </a:r>
            <a:r>
              <a:rPr lang="it-IT" sz="2400" dirty="0"/>
              <a:t>EXTRASCOLASTICI E SUPPORTO NELLA REALIZZAZIONE DI MOMENTI DI DISCUSSIONE SU TEMATICHE </a:t>
            </a:r>
            <a:r>
              <a:rPr lang="it-IT" sz="2400" dirty="0" smtClean="0"/>
              <a:t>ADOLESCENZIALI</a:t>
            </a:r>
          </a:p>
          <a:p>
            <a:endParaRPr lang="it-IT" sz="2400" dirty="0"/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AF714D86-7CA0-4937-B01B-622FCC62C84D}"/>
              </a:ext>
            </a:extLst>
          </p:cNvPr>
          <p:cNvSpPr/>
          <p:nvPr/>
        </p:nvSpPr>
        <p:spPr>
          <a:xfrm>
            <a:off x="198218" y="507376"/>
            <a:ext cx="110866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in raccordo con i Comitati dei genitori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="" xmlns:a16="http://schemas.microsoft.com/office/drawing/2014/main" id="{EC2359D1-955B-47F3-9602-D6E54512F845}"/>
              </a:ext>
            </a:extLst>
          </p:cNvPr>
          <p:cNvSpPr/>
          <p:nvPr/>
        </p:nvSpPr>
        <p:spPr>
          <a:xfrm>
            <a:off x="1037230" y="1937982"/>
            <a:ext cx="1064525" cy="24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AB19687C-53DF-4B47-A805-07C2A64266EA}"/>
              </a:ext>
            </a:extLst>
          </p:cNvPr>
          <p:cNvSpPr/>
          <p:nvPr/>
        </p:nvSpPr>
        <p:spPr>
          <a:xfrm>
            <a:off x="484536" y="2967335"/>
            <a:ext cx="112229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</a:t>
            </a:r>
            <a:r>
              <a:rPr lang="it-IT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raccordo con Amministrazione </a:t>
            </a:r>
          </a:p>
          <a:p>
            <a:pPr algn="ctr"/>
            <a:r>
              <a:rPr lang="it-IT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Comunale</a:t>
            </a:r>
            <a:r>
              <a:rPr lang="it-I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E Oratorio</a:t>
            </a:r>
            <a:endParaRPr lang="it-IT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reccia a destra 7">
            <a:extLst>
              <a:ext uri="{FF2B5EF4-FFF2-40B4-BE49-F238E27FC236}">
                <a16:creationId xmlns="" xmlns:a16="http://schemas.microsoft.com/office/drawing/2014/main" id="{E425642B-24B8-4470-8D3D-44658B75BED9}"/>
              </a:ext>
            </a:extLst>
          </p:cNvPr>
          <p:cNvSpPr/>
          <p:nvPr/>
        </p:nvSpPr>
        <p:spPr>
          <a:xfrm>
            <a:off x="1062931" y="5090615"/>
            <a:ext cx="928048" cy="24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878E38EF-541E-41FF-946E-DCD4F3379AF6}"/>
              </a:ext>
            </a:extLst>
          </p:cNvPr>
          <p:cNvSpPr txBox="1"/>
          <p:nvPr/>
        </p:nvSpPr>
        <p:spPr>
          <a:xfrm>
            <a:off x="2511188" y="4859221"/>
            <a:ext cx="3712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Spazio compiti e progetti estivi</a:t>
            </a:r>
          </a:p>
        </p:txBody>
      </p:sp>
    </p:spTree>
    <p:extLst>
      <p:ext uri="{BB962C8B-B14F-4D97-AF65-F5344CB8AC3E}">
        <p14:creationId xmlns:p14="http://schemas.microsoft.com/office/powerpoint/2010/main" val="34602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VALUTAZIONE</a:t>
            </a:r>
          </a:p>
        </p:txBody>
      </p:sp>
      <p:graphicFrame>
        <p:nvGraphicFramePr>
          <p:cNvPr id="5" name="Segnaposto contenuto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58350144"/>
              </p:ext>
            </p:extLst>
          </p:nvPr>
        </p:nvGraphicFramePr>
        <p:xfrm>
          <a:off x="73025" y="1931988"/>
          <a:ext cx="5759450" cy="442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Documento" r:id="rId4" imgW="6135427" imgH="4713786" progId="Word.Document.12">
                  <p:embed/>
                </p:oleObj>
              </mc:Choice>
              <mc:Fallback>
                <p:oleObj name="Documento" r:id="rId4" imgW="6135427" imgH="47137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25" y="1931988"/>
                        <a:ext cx="5759450" cy="442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872766" y="1236373"/>
            <a:ext cx="3864877" cy="4753474"/>
          </a:xfrm>
        </p:spPr>
        <p:txBody>
          <a:bodyPr>
            <a:normAutofit lnSpcReduction="10000"/>
          </a:bodyPr>
          <a:lstStyle/>
          <a:p>
            <a:endParaRPr lang="it-IT" b="1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NEL PATTO DI CORRESPONSABILITA’</a:t>
            </a: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/>
              <a:t>Relazione con i docenti, il personale, i pari</a:t>
            </a:r>
          </a:p>
          <a:p>
            <a:endParaRPr lang="it-IT" b="1" dirty="0"/>
          </a:p>
          <a:p>
            <a:r>
              <a:rPr lang="it-IT" b="1" dirty="0"/>
              <a:t>Rispetto delle regole</a:t>
            </a:r>
            <a:endParaRPr lang="it-IT" dirty="0"/>
          </a:p>
          <a:p>
            <a:endParaRPr lang="it-IT" dirty="0"/>
          </a:p>
          <a:p>
            <a:r>
              <a:rPr lang="it-IT" b="1" dirty="0"/>
              <a:t>Rispetto delle strutture e dei beni patrimoniali comuni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73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pertin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813</TotalTime>
  <Words>570</Words>
  <Application>Microsoft Office PowerPoint</Application>
  <PresentationFormat>Personalizzato</PresentationFormat>
  <Paragraphs>164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Loggia</vt:lpstr>
      <vt:lpstr>Documento</vt:lpstr>
      <vt:lpstr>Presentazione standard di PowerPoint</vt:lpstr>
      <vt:lpstr>Presentazione standard di PowerPoint</vt:lpstr>
      <vt:lpstr>MISSION</vt:lpstr>
      <vt:lpstr> OBIETTIVI   GENERALI   DELLA SCUOLA  SECONDARIA  DI  PRIMO GRADO </vt:lpstr>
      <vt:lpstr> Quadro orario delle discipline della scuola secondaria di 1° grado è così indicato  </vt:lpstr>
      <vt:lpstr>ORARIO</vt:lpstr>
      <vt:lpstr>Presentazione standard di PowerPoint</vt:lpstr>
      <vt:lpstr>Presentazione standard di PowerPoint</vt:lpstr>
      <vt:lpstr>                      VALUTAZIONE</vt:lpstr>
      <vt:lpstr>Nuove Modalità previste con D.lgs.62/2017 e nota prot.1865 del 10/10/2017</vt:lpstr>
      <vt:lpstr>Scuola INCLUSIVA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 SCUOLA E’ IL NOSTRO PASSAPORTO  PER IL FUTURO, POICHE’ IL DOMANI APPARTIENE   A COLORO CHE OGGI SI PREPARANO AD AFFRONTARLO  ( Malcom X)</dc:title>
  <dc:creator>scuola-villongo</dc:creator>
  <cp:lastModifiedBy>Dirigente</cp:lastModifiedBy>
  <cp:revision>83</cp:revision>
  <dcterms:created xsi:type="dcterms:W3CDTF">2016-01-18T08:05:40Z</dcterms:created>
  <dcterms:modified xsi:type="dcterms:W3CDTF">2020-12-12T07:03:15Z</dcterms:modified>
</cp:coreProperties>
</file>